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92" r:id="rId2"/>
    <p:sldId id="259" r:id="rId3"/>
    <p:sldId id="288" r:id="rId4"/>
    <p:sldId id="291" r:id="rId5"/>
    <p:sldId id="287" r:id="rId6"/>
    <p:sldId id="282" r:id="rId7"/>
    <p:sldId id="283" r:id="rId8"/>
    <p:sldId id="260" r:id="rId9"/>
    <p:sldId id="285" r:id="rId10"/>
    <p:sldId id="268" r:id="rId11"/>
    <p:sldId id="286" r:id="rId12"/>
    <p:sldId id="273" r:id="rId13"/>
    <p:sldId id="258" r:id="rId14"/>
    <p:sldId id="274" r:id="rId15"/>
    <p:sldId id="275" r:id="rId16"/>
    <p:sldId id="276" r:id="rId17"/>
    <p:sldId id="264" r:id="rId18"/>
    <p:sldId id="271" r:id="rId19"/>
    <p:sldId id="293" r:id="rId20"/>
    <p:sldId id="262" r:id="rId21"/>
    <p:sldId id="265" r:id="rId22"/>
    <p:sldId id="294" r:id="rId23"/>
    <p:sldId id="261" r:id="rId24"/>
    <p:sldId id="284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C5831E-23CC-4DDC-BEE4-4FDE20BDA93C}">
          <p14:sldIdLst>
            <p14:sldId id="292"/>
            <p14:sldId id="259"/>
            <p14:sldId id="288"/>
            <p14:sldId id="291"/>
            <p14:sldId id="287"/>
            <p14:sldId id="282"/>
            <p14:sldId id="283"/>
            <p14:sldId id="260"/>
            <p14:sldId id="285"/>
            <p14:sldId id="268"/>
            <p14:sldId id="286"/>
            <p14:sldId id="273"/>
            <p14:sldId id="258"/>
            <p14:sldId id="274"/>
            <p14:sldId id="275"/>
            <p14:sldId id="276"/>
            <p14:sldId id="264"/>
            <p14:sldId id="271"/>
            <p14:sldId id="293"/>
            <p14:sldId id="262"/>
            <p14:sldId id="265"/>
            <p14:sldId id="294"/>
            <p14:sldId id="261"/>
            <p14:sldId id="284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5" autoAdjust="0"/>
    <p:restoredTop sz="72035" autoAdjust="0"/>
  </p:normalViewPr>
  <p:slideViewPr>
    <p:cSldViewPr snapToGrid="0">
      <p:cViewPr varScale="1">
        <p:scale>
          <a:sx n="79" d="100"/>
          <a:sy n="79" d="100"/>
        </p:scale>
        <p:origin x="1830" y="78"/>
      </p:cViewPr>
      <p:guideLst/>
    </p:cSldViewPr>
  </p:slideViewPr>
  <p:outlineViewPr>
    <p:cViewPr>
      <p:scale>
        <a:sx n="33" d="100"/>
        <a:sy n="33" d="100"/>
      </p:scale>
      <p:origin x="0" y="-54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7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8021A9-DC58-4B48-A4B0-32ABDA106538}" type="doc">
      <dgm:prSet loTypeId="urn:microsoft.com/office/officeart/2005/8/layout/hChevron3" loCatId="process" qsTypeId="urn:microsoft.com/office/officeart/2005/8/quickstyle/simple1" qsCatId="simple" csTypeId="urn:microsoft.com/office/officeart/2005/8/colors/accent1_4" csCatId="accent1" phldr="1"/>
      <dgm:spPr/>
    </dgm:pt>
    <dgm:pt modelId="{9805AF03-BDD1-464E-8EE8-CFC67D79DC40}">
      <dgm:prSet phldrT="[Text]"/>
      <dgm:spPr/>
      <dgm:t>
        <a:bodyPr/>
        <a:lstStyle/>
        <a:p>
          <a:r>
            <a:rPr lang="en-US" dirty="0" smtClean="0"/>
            <a:t>2010 </a:t>
          </a:r>
          <a:br>
            <a:rPr lang="en-US" dirty="0" smtClean="0"/>
          </a:br>
          <a:r>
            <a:rPr lang="en-US" dirty="0" smtClean="0"/>
            <a:t>Built at Twitter</a:t>
          </a:r>
          <a:endParaRPr lang="en-US" dirty="0"/>
        </a:p>
      </dgm:t>
    </dgm:pt>
    <dgm:pt modelId="{658B0594-6016-45AF-A522-2CE600508A6A}" type="parTrans" cxnId="{C7168762-568B-4530-AAFE-A4B1F320EC72}">
      <dgm:prSet/>
      <dgm:spPr/>
      <dgm:t>
        <a:bodyPr/>
        <a:lstStyle/>
        <a:p>
          <a:endParaRPr lang="en-US"/>
        </a:p>
      </dgm:t>
    </dgm:pt>
    <dgm:pt modelId="{050E140B-1240-4760-878B-C5D35D2DB43F}" type="sibTrans" cxnId="{C7168762-568B-4530-AAFE-A4B1F320EC72}">
      <dgm:prSet/>
      <dgm:spPr/>
      <dgm:t>
        <a:bodyPr/>
        <a:lstStyle/>
        <a:p>
          <a:endParaRPr lang="en-US"/>
        </a:p>
      </dgm:t>
    </dgm:pt>
    <dgm:pt modelId="{5E789A26-EFE1-4F06-883E-C1B934704E18}">
      <dgm:prSet phldrT="[Text]"/>
      <dgm:spPr/>
      <dgm:t>
        <a:bodyPr/>
        <a:lstStyle/>
        <a:p>
          <a:r>
            <a:rPr lang="en-US" dirty="0" smtClean="0"/>
            <a:t>2012</a:t>
          </a:r>
          <a:br>
            <a:rPr lang="en-US" dirty="0" smtClean="0"/>
          </a:br>
          <a:r>
            <a:rPr lang="en-US" dirty="0" smtClean="0"/>
            <a:t>Version 2</a:t>
          </a:r>
          <a:endParaRPr lang="en-US" dirty="0"/>
        </a:p>
      </dgm:t>
    </dgm:pt>
    <dgm:pt modelId="{719F732F-24AD-4D7A-8A57-D5C0FF1BAC65}" type="parTrans" cxnId="{1CBD379D-13C9-4FD8-9720-AB0047484817}">
      <dgm:prSet/>
      <dgm:spPr/>
      <dgm:t>
        <a:bodyPr/>
        <a:lstStyle/>
        <a:p>
          <a:endParaRPr lang="en-US"/>
        </a:p>
      </dgm:t>
    </dgm:pt>
    <dgm:pt modelId="{D07B4C66-0B42-496C-92DA-2EE03CA350DD}" type="sibTrans" cxnId="{1CBD379D-13C9-4FD8-9720-AB0047484817}">
      <dgm:prSet/>
      <dgm:spPr/>
      <dgm:t>
        <a:bodyPr/>
        <a:lstStyle/>
        <a:p>
          <a:endParaRPr lang="en-US"/>
        </a:p>
      </dgm:t>
    </dgm:pt>
    <dgm:pt modelId="{821B7AA0-385F-486F-AE3C-D0A0A02FEF9B}">
      <dgm:prSet phldrT="[Text]"/>
      <dgm:spPr/>
      <dgm:t>
        <a:bodyPr/>
        <a:lstStyle/>
        <a:p>
          <a:r>
            <a:rPr lang="en-US" dirty="0" smtClean="0"/>
            <a:t>2013</a:t>
          </a:r>
          <a:br>
            <a:rPr lang="en-US" dirty="0" smtClean="0"/>
          </a:br>
          <a:r>
            <a:rPr lang="en-US" dirty="0" smtClean="0"/>
            <a:t>Version 3</a:t>
          </a:r>
          <a:endParaRPr lang="en-US" dirty="0"/>
        </a:p>
      </dgm:t>
    </dgm:pt>
    <dgm:pt modelId="{2533533C-6F59-4F6A-89C0-A33A34F44F03}" type="parTrans" cxnId="{53718569-C740-4F7B-8FB2-C05918B71C4A}">
      <dgm:prSet/>
      <dgm:spPr/>
      <dgm:t>
        <a:bodyPr/>
        <a:lstStyle/>
        <a:p>
          <a:endParaRPr lang="en-US"/>
        </a:p>
      </dgm:t>
    </dgm:pt>
    <dgm:pt modelId="{B19FA85F-1313-4B2F-98CA-EEEB75DEBD21}" type="sibTrans" cxnId="{53718569-C740-4F7B-8FB2-C05918B71C4A}">
      <dgm:prSet/>
      <dgm:spPr/>
      <dgm:t>
        <a:bodyPr/>
        <a:lstStyle/>
        <a:p>
          <a:endParaRPr lang="en-US"/>
        </a:p>
      </dgm:t>
    </dgm:pt>
    <dgm:pt modelId="{94CE6CE4-70BF-4282-AE97-01DB35C39C96}">
      <dgm:prSet phldrT="[Text]"/>
      <dgm:spPr/>
      <dgm:t>
        <a:bodyPr/>
        <a:lstStyle/>
        <a:p>
          <a:r>
            <a:rPr lang="en-US" dirty="0" smtClean="0"/>
            <a:t>2011</a:t>
          </a:r>
          <a:br>
            <a:rPr lang="en-US" dirty="0" smtClean="0"/>
          </a:br>
          <a:r>
            <a:rPr lang="en-US" dirty="0" smtClean="0"/>
            <a:t>Public Release</a:t>
          </a:r>
          <a:endParaRPr lang="en-US" dirty="0"/>
        </a:p>
      </dgm:t>
    </dgm:pt>
    <dgm:pt modelId="{21031F9A-CC0F-4A11-8098-65BCAA6E072B}" type="parTrans" cxnId="{E87EA7AC-5682-47BD-AE60-4B902E9A036B}">
      <dgm:prSet/>
      <dgm:spPr/>
      <dgm:t>
        <a:bodyPr/>
        <a:lstStyle/>
        <a:p>
          <a:endParaRPr lang="en-US"/>
        </a:p>
      </dgm:t>
    </dgm:pt>
    <dgm:pt modelId="{41FDE05A-E77E-48D6-83DE-768B0110A7E0}" type="sibTrans" cxnId="{E87EA7AC-5682-47BD-AE60-4B902E9A036B}">
      <dgm:prSet/>
      <dgm:spPr/>
      <dgm:t>
        <a:bodyPr/>
        <a:lstStyle/>
        <a:p>
          <a:endParaRPr lang="en-US"/>
        </a:p>
      </dgm:t>
    </dgm:pt>
    <dgm:pt modelId="{DB2A9C4A-BBD6-49C4-AD0C-BB9A9392D3ED}">
      <dgm:prSet phldrT="[Text]"/>
      <dgm:spPr/>
      <dgm:t>
        <a:bodyPr/>
        <a:lstStyle/>
        <a:p>
          <a:r>
            <a:rPr lang="en-US" dirty="0" smtClean="0"/>
            <a:t>2016?</a:t>
          </a:r>
          <a:br>
            <a:rPr lang="en-US" dirty="0" smtClean="0"/>
          </a:br>
          <a:r>
            <a:rPr lang="en-US" dirty="0" smtClean="0"/>
            <a:t>Version 4</a:t>
          </a:r>
          <a:endParaRPr lang="en-US" dirty="0"/>
        </a:p>
      </dgm:t>
    </dgm:pt>
    <dgm:pt modelId="{F5BEEB8C-D4D5-4E23-94EA-BB4BE4BFF644}" type="parTrans" cxnId="{B7C7B303-AE15-46F2-9012-7E6B96265670}">
      <dgm:prSet/>
      <dgm:spPr/>
      <dgm:t>
        <a:bodyPr/>
        <a:lstStyle/>
        <a:p>
          <a:endParaRPr lang="en-US"/>
        </a:p>
      </dgm:t>
    </dgm:pt>
    <dgm:pt modelId="{F0EE6E70-5BCE-4492-BC3D-499729AE6AD2}" type="sibTrans" cxnId="{B7C7B303-AE15-46F2-9012-7E6B96265670}">
      <dgm:prSet/>
      <dgm:spPr/>
      <dgm:t>
        <a:bodyPr/>
        <a:lstStyle/>
        <a:p>
          <a:endParaRPr lang="en-US"/>
        </a:p>
      </dgm:t>
    </dgm:pt>
    <dgm:pt modelId="{65DBB933-7F42-4936-BC62-85064CEB3E07}" type="pres">
      <dgm:prSet presAssocID="{118021A9-DC58-4B48-A4B0-32ABDA106538}" presName="Name0" presStyleCnt="0">
        <dgm:presLayoutVars>
          <dgm:dir/>
          <dgm:resizeHandles val="exact"/>
        </dgm:presLayoutVars>
      </dgm:prSet>
      <dgm:spPr/>
    </dgm:pt>
    <dgm:pt modelId="{B0A0314A-1DA2-4B10-BBC2-D4E95EB34529}" type="pres">
      <dgm:prSet presAssocID="{9805AF03-BDD1-464E-8EE8-CFC67D79DC40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36B2BD-B7CD-4DE4-99A9-AA0108A62833}" type="pres">
      <dgm:prSet presAssocID="{050E140B-1240-4760-878B-C5D35D2DB43F}" presName="parSpace" presStyleCnt="0"/>
      <dgm:spPr/>
    </dgm:pt>
    <dgm:pt modelId="{6C7D2E78-3F36-4D03-ADC1-5CC057C65C51}" type="pres">
      <dgm:prSet presAssocID="{94CE6CE4-70BF-4282-AE97-01DB35C39C9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8B633-1CDB-4B62-8A5F-AF1F086338DE}" type="pres">
      <dgm:prSet presAssocID="{41FDE05A-E77E-48D6-83DE-768B0110A7E0}" presName="parSpace" presStyleCnt="0"/>
      <dgm:spPr/>
    </dgm:pt>
    <dgm:pt modelId="{11624FB3-88E0-4C11-A295-4EF86C78E79A}" type="pres">
      <dgm:prSet presAssocID="{5E789A26-EFE1-4F06-883E-C1B934704E18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7792F2-729B-4151-870B-EB07B73AAA74}" type="pres">
      <dgm:prSet presAssocID="{D07B4C66-0B42-496C-92DA-2EE03CA350DD}" presName="parSpace" presStyleCnt="0"/>
      <dgm:spPr/>
    </dgm:pt>
    <dgm:pt modelId="{6149E481-65E3-4DA9-AD36-27BBDFECC176}" type="pres">
      <dgm:prSet presAssocID="{821B7AA0-385F-486F-AE3C-D0A0A02FEF9B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8875A1-DFE1-4E3D-81BE-E1AF7081BB3D}" type="pres">
      <dgm:prSet presAssocID="{B19FA85F-1313-4B2F-98CA-EEEB75DEBD21}" presName="parSpace" presStyleCnt="0"/>
      <dgm:spPr/>
    </dgm:pt>
    <dgm:pt modelId="{779DD6D6-3331-4FE4-8088-FA7224B6925F}" type="pres">
      <dgm:prSet presAssocID="{DB2A9C4A-BBD6-49C4-AD0C-BB9A9392D3ED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7B303-AE15-46F2-9012-7E6B96265670}" srcId="{118021A9-DC58-4B48-A4B0-32ABDA106538}" destId="{DB2A9C4A-BBD6-49C4-AD0C-BB9A9392D3ED}" srcOrd="4" destOrd="0" parTransId="{F5BEEB8C-D4D5-4E23-94EA-BB4BE4BFF644}" sibTransId="{F0EE6E70-5BCE-4492-BC3D-499729AE6AD2}"/>
    <dgm:cxn modelId="{BCBA525B-3D37-4937-8364-F5E7159F1374}" type="presOf" srcId="{9805AF03-BDD1-464E-8EE8-CFC67D79DC40}" destId="{B0A0314A-1DA2-4B10-BBC2-D4E95EB34529}" srcOrd="0" destOrd="0" presId="urn:microsoft.com/office/officeart/2005/8/layout/hChevron3"/>
    <dgm:cxn modelId="{1CBD379D-13C9-4FD8-9720-AB0047484817}" srcId="{118021A9-DC58-4B48-A4B0-32ABDA106538}" destId="{5E789A26-EFE1-4F06-883E-C1B934704E18}" srcOrd="2" destOrd="0" parTransId="{719F732F-24AD-4D7A-8A57-D5C0FF1BAC65}" sibTransId="{D07B4C66-0B42-496C-92DA-2EE03CA350DD}"/>
    <dgm:cxn modelId="{3934E0E2-2739-4B6B-A2EB-F684D3527563}" type="presOf" srcId="{821B7AA0-385F-486F-AE3C-D0A0A02FEF9B}" destId="{6149E481-65E3-4DA9-AD36-27BBDFECC176}" srcOrd="0" destOrd="0" presId="urn:microsoft.com/office/officeart/2005/8/layout/hChevron3"/>
    <dgm:cxn modelId="{C7168762-568B-4530-AAFE-A4B1F320EC72}" srcId="{118021A9-DC58-4B48-A4B0-32ABDA106538}" destId="{9805AF03-BDD1-464E-8EE8-CFC67D79DC40}" srcOrd="0" destOrd="0" parTransId="{658B0594-6016-45AF-A522-2CE600508A6A}" sibTransId="{050E140B-1240-4760-878B-C5D35D2DB43F}"/>
    <dgm:cxn modelId="{AC7B0AB9-4E0C-4DFB-97A9-6647A57E4B85}" type="presOf" srcId="{118021A9-DC58-4B48-A4B0-32ABDA106538}" destId="{65DBB933-7F42-4936-BC62-85064CEB3E07}" srcOrd="0" destOrd="0" presId="urn:microsoft.com/office/officeart/2005/8/layout/hChevron3"/>
    <dgm:cxn modelId="{53718569-C740-4F7B-8FB2-C05918B71C4A}" srcId="{118021A9-DC58-4B48-A4B0-32ABDA106538}" destId="{821B7AA0-385F-486F-AE3C-D0A0A02FEF9B}" srcOrd="3" destOrd="0" parTransId="{2533533C-6F59-4F6A-89C0-A33A34F44F03}" sibTransId="{B19FA85F-1313-4B2F-98CA-EEEB75DEBD21}"/>
    <dgm:cxn modelId="{06EDCE9E-99A6-48C0-BAD6-BDFAF0BDEAB5}" type="presOf" srcId="{94CE6CE4-70BF-4282-AE97-01DB35C39C96}" destId="{6C7D2E78-3F36-4D03-ADC1-5CC057C65C51}" srcOrd="0" destOrd="0" presId="urn:microsoft.com/office/officeart/2005/8/layout/hChevron3"/>
    <dgm:cxn modelId="{0DEDACE5-BAAF-42FD-98D2-CD294D48C098}" type="presOf" srcId="{5E789A26-EFE1-4F06-883E-C1B934704E18}" destId="{11624FB3-88E0-4C11-A295-4EF86C78E79A}" srcOrd="0" destOrd="0" presId="urn:microsoft.com/office/officeart/2005/8/layout/hChevron3"/>
    <dgm:cxn modelId="{7526DEF5-C156-47D5-961E-08DCF07B99EC}" type="presOf" srcId="{DB2A9C4A-BBD6-49C4-AD0C-BB9A9392D3ED}" destId="{779DD6D6-3331-4FE4-8088-FA7224B6925F}" srcOrd="0" destOrd="0" presId="urn:microsoft.com/office/officeart/2005/8/layout/hChevron3"/>
    <dgm:cxn modelId="{E87EA7AC-5682-47BD-AE60-4B902E9A036B}" srcId="{118021A9-DC58-4B48-A4B0-32ABDA106538}" destId="{94CE6CE4-70BF-4282-AE97-01DB35C39C96}" srcOrd="1" destOrd="0" parTransId="{21031F9A-CC0F-4A11-8098-65BCAA6E072B}" sibTransId="{41FDE05A-E77E-48D6-83DE-768B0110A7E0}"/>
    <dgm:cxn modelId="{55C0A62F-97FC-4BE8-AACC-85D4A7B7076F}" type="presParOf" srcId="{65DBB933-7F42-4936-BC62-85064CEB3E07}" destId="{B0A0314A-1DA2-4B10-BBC2-D4E95EB34529}" srcOrd="0" destOrd="0" presId="urn:microsoft.com/office/officeart/2005/8/layout/hChevron3"/>
    <dgm:cxn modelId="{B52D6849-775F-4F0F-A889-4401E870D4EF}" type="presParOf" srcId="{65DBB933-7F42-4936-BC62-85064CEB3E07}" destId="{2C36B2BD-B7CD-4DE4-99A9-AA0108A62833}" srcOrd="1" destOrd="0" presId="urn:microsoft.com/office/officeart/2005/8/layout/hChevron3"/>
    <dgm:cxn modelId="{EA3C2315-CF58-4B3B-AF0A-CE2CB18CD17E}" type="presParOf" srcId="{65DBB933-7F42-4936-BC62-85064CEB3E07}" destId="{6C7D2E78-3F36-4D03-ADC1-5CC057C65C51}" srcOrd="2" destOrd="0" presId="urn:microsoft.com/office/officeart/2005/8/layout/hChevron3"/>
    <dgm:cxn modelId="{08C3E564-09DC-4BEC-8491-6EE2AFB7BEDB}" type="presParOf" srcId="{65DBB933-7F42-4936-BC62-85064CEB3E07}" destId="{2FA8B633-1CDB-4B62-8A5F-AF1F086338DE}" srcOrd="3" destOrd="0" presId="urn:microsoft.com/office/officeart/2005/8/layout/hChevron3"/>
    <dgm:cxn modelId="{DDBE6BE7-39C9-442C-8E17-8EDF9056BAC6}" type="presParOf" srcId="{65DBB933-7F42-4936-BC62-85064CEB3E07}" destId="{11624FB3-88E0-4C11-A295-4EF86C78E79A}" srcOrd="4" destOrd="0" presId="urn:microsoft.com/office/officeart/2005/8/layout/hChevron3"/>
    <dgm:cxn modelId="{ABE3CE8A-197C-4904-A938-CDA0128C00ED}" type="presParOf" srcId="{65DBB933-7F42-4936-BC62-85064CEB3E07}" destId="{887792F2-729B-4151-870B-EB07B73AAA74}" srcOrd="5" destOrd="0" presId="urn:microsoft.com/office/officeart/2005/8/layout/hChevron3"/>
    <dgm:cxn modelId="{D03436F3-7CFE-4354-A067-BAFC0DE59F59}" type="presParOf" srcId="{65DBB933-7F42-4936-BC62-85064CEB3E07}" destId="{6149E481-65E3-4DA9-AD36-27BBDFECC176}" srcOrd="6" destOrd="0" presId="urn:microsoft.com/office/officeart/2005/8/layout/hChevron3"/>
    <dgm:cxn modelId="{74D70A61-BDAE-4862-8068-579C97CFD58B}" type="presParOf" srcId="{65DBB933-7F42-4936-BC62-85064CEB3E07}" destId="{E88875A1-DFE1-4E3D-81BE-E1AF7081BB3D}" srcOrd="7" destOrd="0" presId="urn:microsoft.com/office/officeart/2005/8/layout/hChevron3"/>
    <dgm:cxn modelId="{EB518975-1322-49D2-8FE0-ACCBE8F0DF73}" type="presParOf" srcId="{65DBB933-7F42-4936-BC62-85064CEB3E07}" destId="{779DD6D6-3331-4FE4-8088-FA7224B6925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0314A-1DA2-4B10-BBC2-D4E95EB34529}">
      <dsp:nvSpPr>
        <dsp:cNvPr id="0" name=""/>
        <dsp:cNvSpPr/>
      </dsp:nvSpPr>
      <dsp:spPr>
        <a:xfrm>
          <a:off x="1287" y="519435"/>
          <a:ext cx="2510017" cy="1004006"/>
        </a:xfrm>
        <a:prstGeom prst="homePlat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2010 </a:t>
          </a:r>
          <a:br>
            <a:rPr lang="en-US" sz="2200" kern="1200" dirty="0" smtClean="0"/>
          </a:br>
          <a:r>
            <a:rPr lang="en-US" sz="2200" kern="1200" dirty="0" smtClean="0"/>
            <a:t>Built at Twitter</a:t>
          </a:r>
          <a:endParaRPr lang="en-US" sz="2200" kern="1200" dirty="0"/>
        </a:p>
      </dsp:txBody>
      <dsp:txXfrm>
        <a:off x="1287" y="519435"/>
        <a:ext cx="2259016" cy="1004006"/>
      </dsp:txXfrm>
    </dsp:sp>
    <dsp:sp modelId="{6C7D2E78-3F36-4D03-ADC1-5CC057C65C51}">
      <dsp:nvSpPr>
        <dsp:cNvPr id="0" name=""/>
        <dsp:cNvSpPr/>
      </dsp:nvSpPr>
      <dsp:spPr>
        <a:xfrm>
          <a:off x="2009300" y="519435"/>
          <a:ext cx="2510017" cy="1004006"/>
        </a:xfrm>
        <a:prstGeom prst="chevron">
          <a:avLst/>
        </a:prstGeom>
        <a:solidFill>
          <a:schemeClr val="accent1">
            <a:shade val="50000"/>
            <a:hueOff val="120197"/>
            <a:satOff val="-10297"/>
            <a:lumOff val="2005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2011</a:t>
          </a:r>
          <a:br>
            <a:rPr lang="en-US" sz="2200" kern="1200" dirty="0" smtClean="0"/>
          </a:br>
          <a:r>
            <a:rPr lang="en-US" sz="2200" kern="1200" dirty="0" smtClean="0"/>
            <a:t>Public Release</a:t>
          </a:r>
          <a:endParaRPr lang="en-US" sz="2200" kern="1200" dirty="0"/>
        </a:p>
      </dsp:txBody>
      <dsp:txXfrm>
        <a:off x="2511303" y="519435"/>
        <a:ext cx="1506011" cy="1004006"/>
      </dsp:txXfrm>
    </dsp:sp>
    <dsp:sp modelId="{11624FB3-88E0-4C11-A295-4EF86C78E79A}">
      <dsp:nvSpPr>
        <dsp:cNvPr id="0" name=""/>
        <dsp:cNvSpPr/>
      </dsp:nvSpPr>
      <dsp:spPr>
        <a:xfrm>
          <a:off x="4017314" y="519435"/>
          <a:ext cx="2510017" cy="1004006"/>
        </a:xfrm>
        <a:prstGeom prst="chevron">
          <a:avLst/>
        </a:prstGeom>
        <a:solidFill>
          <a:schemeClr val="accent1">
            <a:shade val="50000"/>
            <a:hueOff val="240393"/>
            <a:satOff val="-20594"/>
            <a:lumOff val="400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2012</a:t>
          </a:r>
          <a:br>
            <a:rPr lang="en-US" sz="2200" kern="1200" dirty="0" smtClean="0"/>
          </a:br>
          <a:r>
            <a:rPr lang="en-US" sz="2200" kern="1200" dirty="0" smtClean="0"/>
            <a:t>Version 2</a:t>
          </a:r>
          <a:endParaRPr lang="en-US" sz="2200" kern="1200" dirty="0"/>
        </a:p>
      </dsp:txBody>
      <dsp:txXfrm>
        <a:off x="4519317" y="519435"/>
        <a:ext cx="1506011" cy="1004006"/>
      </dsp:txXfrm>
    </dsp:sp>
    <dsp:sp modelId="{6149E481-65E3-4DA9-AD36-27BBDFECC176}">
      <dsp:nvSpPr>
        <dsp:cNvPr id="0" name=""/>
        <dsp:cNvSpPr/>
      </dsp:nvSpPr>
      <dsp:spPr>
        <a:xfrm>
          <a:off x="6025328" y="519435"/>
          <a:ext cx="2510017" cy="1004006"/>
        </a:xfrm>
        <a:prstGeom prst="chevron">
          <a:avLst/>
        </a:prstGeom>
        <a:solidFill>
          <a:schemeClr val="accent1">
            <a:shade val="50000"/>
            <a:hueOff val="240393"/>
            <a:satOff val="-20594"/>
            <a:lumOff val="400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2013</a:t>
          </a:r>
          <a:br>
            <a:rPr lang="en-US" sz="2200" kern="1200" dirty="0" smtClean="0"/>
          </a:br>
          <a:r>
            <a:rPr lang="en-US" sz="2200" kern="1200" dirty="0" smtClean="0"/>
            <a:t>Version 3</a:t>
          </a:r>
          <a:endParaRPr lang="en-US" sz="2200" kern="1200" dirty="0"/>
        </a:p>
      </dsp:txBody>
      <dsp:txXfrm>
        <a:off x="6527331" y="519435"/>
        <a:ext cx="1506011" cy="1004006"/>
      </dsp:txXfrm>
    </dsp:sp>
    <dsp:sp modelId="{779DD6D6-3331-4FE4-8088-FA7224B6925F}">
      <dsp:nvSpPr>
        <dsp:cNvPr id="0" name=""/>
        <dsp:cNvSpPr/>
      </dsp:nvSpPr>
      <dsp:spPr>
        <a:xfrm>
          <a:off x="8033341" y="519435"/>
          <a:ext cx="2510017" cy="1004006"/>
        </a:xfrm>
        <a:prstGeom prst="chevron">
          <a:avLst/>
        </a:prstGeom>
        <a:solidFill>
          <a:schemeClr val="accent1">
            <a:shade val="50000"/>
            <a:hueOff val="120197"/>
            <a:satOff val="-10297"/>
            <a:lumOff val="2005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2016?</a:t>
          </a:r>
          <a:br>
            <a:rPr lang="en-US" sz="2200" kern="1200" dirty="0" smtClean="0"/>
          </a:br>
          <a:r>
            <a:rPr lang="en-US" sz="2200" kern="1200" dirty="0" smtClean="0"/>
            <a:t>Version 4</a:t>
          </a:r>
          <a:endParaRPr lang="en-US" sz="2200" kern="1200" dirty="0"/>
        </a:p>
      </dsp:txBody>
      <dsp:txXfrm>
        <a:off x="8535344" y="519435"/>
        <a:ext cx="1506011" cy="1004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7D263-2CF2-4619-B1F0-854ADCAC9E2D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66980-2378-49A9-B719-F5D894142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43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0AFAC-A123-40CA-98CE-03EA8536FEE4}" type="datetimeFigureOut">
              <a:rPr lang="en-US" smtClean="0"/>
              <a:t>5/2/2016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B445F-14C8-4011-BF0D-304F6BB5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73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r>
              <a:rPr lang="en-US" baseline="0" dirty="0" smtClean="0"/>
              <a:t> dropdown on the left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10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</a:t>
            </a:r>
            <a:r>
              <a:rPr lang="en-US" baseline="0" dirty="0" smtClean="0"/>
              <a:t> fonts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28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Familiar</a:t>
            </a:r>
            <a:r>
              <a:rPr lang="en-US" baseline="0" dirty="0" smtClean="0"/>
              <a:t> with Slalom and been to our website, we use </a:t>
            </a:r>
            <a:r>
              <a:rPr lang="en-US" baseline="0" dirty="0" err="1" smtClean="0"/>
              <a:t>Bootst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Navigation bar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91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framework- what does that mean</a:t>
            </a:r>
          </a:p>
          <a:p>
            <a:r>
              <a:rPr lang="en-US" dirty="0" smtClean="0"/>
              <a:t>Why was it developed</a:t>
            </a:r>
          </a:p>
          <a:p>
            <a:r>
              <a:rPr lang="en-US" dirty="0" smtClean="0"/>
              <a:t>What problem did each release resolve</a:t>
            </a:r>
          </a:p>
          <a:p>
            <a:endParaRPr lang="en-US" dirty="0" smtClean="0"/>
          </a:p>
          <a:p>
            <a:r>
              <a:rPr lang="en-US" dirty="0" smtClean="0"/>
              <a:t>Invented</a:t>
            </a:r>
          </a:p>
          <a:p>
            <a:r>
              <a:rPr lang="en-US" dirty="0" smtClean="0"/>
              <a:t>Purpose</a:t>
            </a:r>
          </a:p>
          <a:p>
            <a:r>
              <a:rPr lang="en-US" dirty="0" smtClean="0"/>
              <a:t>Different versions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67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 </a:t>
            </a:r>
          </a:p>
          <a:p>
            <a:pPr lvl="1"/>
            <a:r>
              <a:rPr lang="en-US" dirty="0" smtClean="0"/>
              <a:t>Structure</a:t>
            </a:r>
            <a:r>
              <a:rPr lang="en-US" baseline="0" dirty="0" smtClean="0"/>
              <a:t> of web page</a:t>
            </a:r>
          </a:p>
          <a:p>
            <a:pPr lvl="1"/>
            <a:r>
              <a:rPr lang="en-US" baseline="0" dirty="0" smtClean="0"/>
              <a:t>Specifies how other components will interact with what you’re seeing</a:t>
            </a:r>
            <a:endParaRPr lang="en-US" dirty="0" smtClean="0"/>
          </a:p>
          <a:p>
            <a:r>
              <a:rPr lang="en-US" dirty="0" smtClean="0"/>
              <a:t>CSS - accomplished by using classes in your HTML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What's CSS - controls colors, fonts, anything that looks different than normal text – is almost</a:t>
            </a:r>
            <a:r>
              <a:rPr lang="en-US" baseline="0" dirty="0" smtClean="0"/>
              <a:t> always accomplished through CSS</a:t>
            </a:r>
            <a:endParaRPr lang="en-US" dirty="0" smtClean="0"/>
          </a:p>
          <a:p>
            <a:pPr lvl="1"/>
            <a:r>
              <a:rPr lang="en-US" dirty="0" smtClean="0"/>
              <a:t>What's a </a:t>
            </a:r>
            <a:r>
              <a:rPr lang="en-US" dirty="0" err="1" smtClean="0"/>
              <a:t>Div</a:t>
            </a:r>
            <a:r>
              <a:rPr lang="en-US" dirty="0" smtClean="0"/>
              <a:t> - container</a:t>
            </a:r>
          </a:p>
          <a:p>
            <a:pPr lvl="1"/>
            <a:r>
              <a:rPr lang="en-US" dirty="0" smtClean="0"/>
              <a:t>What's a class – assigns</a:t>
            </a:r>
            <a:r>
              <a:rPr lang="en-US" baseline="0" dirty="0" smtClean="0"/>
              <a:t> properties to an element</a:t>
            </a:r>
            <a:endParaRPr lang="en-US" dirty="0" smtClean="0"/>
          </a:p>
          <a:p>
            <a:r>
              <a:rPr lang="en-US" dirty="0" smtClean="0"/>
              <a:t>JS - adds interactivity to your site</a:t>
            </a:r>
          </a:p>
          <a:p>
            <a:r>
              <a:rPr lang="en-US" dirty="0" smtClean="0"/>
              <a:t>Other files/templates/themes</a:t>
            </a:r>
          </a:p>
          <a:p>
            <a:r>
              <a:rPr lang="en-US" dirty="0" smtClean="0"/>
              <a:t>Only going to use CSS, when you start using BS 90% of what you want to do will be using can be accomplished with CSS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3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Grid - meat of bootstrap </a:t>
            </a:r>
          </a:p>
          <a:p>
            <a:r>
              <a:rPr lang="en-US" dirty="0" err="1" smtClean="0"/>
              <a:t>Navbar</a:t>
            </a:r>
            <a:r>
              <a:rPr lang="en-US" dirty="0" smtClean="0"/>
              <a:t> - really useful, getting code to stick to top of your page and look good is surprisingly hard</a:t>
            </a:r>
          </a:p>
          <a:p>
            <a:r>
              <a:rPr lang="en-US" dirty="0" smtClean="0"/>
              <a:t>Buttons - most recognizable characteristic</a:t>
            </a:r>
          </a:p>
          <a:p>
            <a:r>
              <a:rPr lang="en-US" dirty="0" smtClean="0"/>
              <a:t>Typography - fonts</a:t>
            </a:r>
          </a:p>
          <a:p>
            <a:r>
              <a:rPr lang="en-US" dirty="0" smtClean="0"/>
              <a:t>Table (w/ borders)</a:t>
            </a:r>
          </a:p>
          <a:p>
            <a:r>
              <a:rPr lang="en-US" dirty="0" smtClean="0"/>
              <a:t>Modal - talk about this in the demo</a:t>
            </a:r>
          </a:p>
          <a:p>
            <a:r>
              <a:rPr lang="en-US" dirty="0" smtClean="0"/>
              <a:t>Alerts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52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Carousel</a:t>
            </a:r>
          </a:p>
          <a:p>
            <a:r>
              <a:rPr lang="en-US" dirty="0" err="1" smtClean="0"/>
              <a:t>Scrollspy</a:t>
            </a:r>
            <a:r>
              <a:rPr lang="en-US" dirty="0" smtClean="0"/>
              <a:t> </a:t>
            </a:r>
          </a:p>
          <a:p>
            <a:r>
              <a:rPr lang="en-US" dirty="0" smtClean="0"/>
              <a:t>Tooltips - use JS</a:t>
            </a:r>
          </a:p>
          <a:p>
            <a:r>
              <a:rPr lang="en-US" dirty="0" smtClean="0"/>
              <a:t>Icons</a:t>
            </a:r>
          </a:p>
          <a:p>
            <a:r>
              <a:rPr lang="en-US" dirty="0" smtClean="0"/>
              <a:t>Show/hide based on size, responsive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05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a mashup – taking</a:t>
            </a:r>
            <a:r>
              <a:rPr lang="en-US" baseline="0" dirty="0" smtClean="0"/>
              <a:t> the Qlik engine and delivering via web page</a:t>
            </a:r>
          </a:p>
          <a:p>
            <a:pPr lvl="1"/>
            <a:r>
              <a:rPr lang="en-US" baseline="0" dirty="0" smtClean="0"/>
              <a:t>Allows companies to create web pages that don’t look like typical BI tools</a:t>
            </a:r>
          </a:p>
          <a:p>
            <a:pPr lvl="1"/>
            <a:r>
              <a:rPr lang="en-US" baseline="0" dirty="0" smtClean="0"/>
              <a:t>Allows you to expose great looking, interactive web pages</a:t>
            </a:r>
          </a:p>
          <a:p>
            <a:r>
              <a:rPr lang="en-US" baseline="0" dirty="0" smtClean="0"/>
              <a:t>Why would you want to use BS with that? Speeds the time it takes to build</a:t>
            </a:r>
          </a:p>
          <a:p>
            <a:pPr lvl="1"/>
            <a:r>
              <a:rPr lang="en-US" baseline="0" dirty="0" smtClean="0"/>
              <a:t>Makes sure web page is </a:t>
            </a:r>
            <a:r>
              <a:rPr lang="en-US" baseline="0" dirty="0" err="1" smtClean="0"/>
              <a:t>desktop+mobile</a:t>
            </a:r>
            <a:endParaRPr lang="en-US" baseline="0" dirty="0" smtClean="0"/>
          </a:p>
          <a:p>
            <a:pPr lvl="1"/>
            <a:r>
              <a:rPr lang="en-US" baseline="0" dirty="0" smtClean="0"/>
              <a:t>Already included in some of the templates so no reason not to</a:t>
            </a:r>
          </a:p>
          <a:p>
            <a:r>
              <a:rPr lang="en-US" baseline="0" dirty="0" smtClean="0"/>
              <a:t>Extensions</a:t>
            </a:r>
          </a:p>
          <a:p>
            <a:pPr lvl="1"/>
            <a:r>
              <a:rPr lang="en-US" baseline="0" dirty="0" smtClean="0"/>
              <a:t>Create custom components to be brought into Qlik Sense</a:t>
            </a:r>
          </a:p>
          <a:p>
            <a:pPr lvl="1"/>
            <a:r>
              <a:rPr lang="en-US" baseline="0" dirty="0" smtClean="0"/>
              <a:t>Once you know Bootstrap, may say, want to make sure the text is standard in my extension or want to center some text inside</a:t>
            </a:r>
          </a:p>
          <a:p>
            <a:pPr lvl="1"/>
            <a:r>
              <a:rPr lang="en-US" baseline="0" dirty="0" smtClean="0"/>
              <a:t>Tab extension plug</a:t>
            </a:r>
          </a:p>
          <a:p>
            <a:pPr lvl="1"/>
            <a:r>
              <a:rPr lang="en-US" baseline="0" dirty="0" smtClean="0"/>
              <a:t>Requires a little bit of effort to achieve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32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examples where</a:t>
            </a:r>
            <a:r>
              <a:rPr lang="en-US" baseline="0" dirty="0" smtClean="0"/>
              <a:t> mashups created with Bootstrap has been used and included some custom styling to achieve colors specific to who built it</a:t>
            </a:r>
            <a:endParaRPr lang="en-US" dirty="0" smtClean="0"/>
          </a:p>
          <a:p>
            <a:r>
              <a:rPr lang="en-US" dirty="0" smtClean="0"/>
              <a:t>Provide a link later to make</a:t>
            </a:r>
            <a:r>
              <a:rPr lang="en-US" baseline="0" dirty="0" smtClean="0"/>
              <a:t> sure you can go look at these on your 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00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examples where</a:t>
            </a:r>
            <a:r>
              <a:rPr lang="en-US" baseline="0" dirty="0" smtClean="0"/>
              <a:t> mashups created with Bootstrap has been used and included some custom styling to achieve colors specific to who built it</a:t>
            </a:r>
            <a:endParaRPr lang="en-US" dirty="0" smtClean="0"/>
          </a:p>
          <a:p>
            <a:r>
              <a:rPr lang="en-US" dirty="0" smtClean="0"/>
              <a:t>Provide a link later to make</a:t>
            </a:r>
            <a:r>
              <a:rPr lang="en-US" baseline="0" dirty="0" smtClean="0"/>
              <a:t> sure you can go look at these on your 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49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Experience with both QV and QS</a:t>
            </a:r>
          </a:p>
          <a:p>
            <a:r>
              <a:rPr lang="en-US" dirty="0" smtClean="0"/>
              <a:t>Experience with mashups and extensions</a:t>
            </a:r>
          </a:p>
          <a:p>
            <a:r>
              <a:rPr lang="en-US" dirty="0" smtClean="0"/>
              <a:t>built mashups for competitions, built for clients, extensions 4 contributions to Branch</a:t>
            </a:r>
          </a:p>
          <a:p>
            <a:r>
              <a:rPr lang="en-US" dirty="0" smtClean="0"/>
              <a:t>Been at slalom consulting a year and half. Systems integrator partner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38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Heavy transaction sites - lot of fluff</a:t>
            </a:r>
          </a:p>
          <a:p>
            <a:r>
              <a:rPr lang="en-US" dirty="0" smtClean="0"/>
              <a:t>Sites with a design framework already in place</a:t>
            </a:r>
          </a:p>
          <a:p>
            <a:r>
              <a:rPr lang="en-US" dirty="0" smtClean="0"/>
              <a:t>Class collision - </a:t>
            </a:r>
            <a:r>
              <a:rPr lang="en-US" dirty="0" err="1" smtClean="0"/>
              <a:t>namespacing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67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4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covered</a:t>
            </a:r>
          </a:p>
          <a:p>
            <a:r>
              <a:rPr lang="en-US" dirty="0" smtClean="0"/>
              <a:t>What you hopefully got out of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90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88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00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46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Booze Trap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58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 cat aka puss in boots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19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r>
              <a:rPr lang="en-US" baseline="0" dirty="0" smtClean="0"/>
              <a:t> framework – always will hear that – what does it mean</a:t>
            </a:r>
            <a:endParaRPr lang="en-US" dirty="0" smtClean="0"/>
          </a:p>
          <a:p>
            <a:r>
              <a:rPr lang="en-US" dirty="0" smtClean="0"/>
              <a:t>Websites</a:t>
            </a:r>
            <a:r>
              <a:rPr lang="en-US" baseline="0" dirty="0" smtClean="0"/>
              <a:t> that work well on mobile and desktop</a:t>
            </a:r>
          </a:p>
          <a:p>
            <a:r>
              <a:rPr lang="en-US" baseline="0" dirty="0" smtClean="0"/>
              <a:t>Create a header and Bootstrap will auto scale depending on screen size</a:t>
            </a:r>
          </a:p>
          <a:p>
            <a:r>
              <a:rPr lang="en-US" baseline="0" dirty="0" smtClean="0"/>
              <a:t>Really difficult to build web pages that look good everywhere</a:t>
            </a:r>
          </a:p>
          <a:p>
            <a:r>
              <a:rPr lang="en-US" baseline="0" dirty="0" smtClean="0"/>
              <a:t>(all been to websites like that)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2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Bootstrap explanation</a:t>
            </a:r>
          </a:p>
          <a:p>
            <a:r>
              <a:rPr lang="en-US" dirty="0" smtClean="0"/>
              <a:t>Testimonial</a:t>
            </a:r>
            <a:r>
              <a:rPr lang="en-US" baseline="0" dirty="0" smtClean="0"/>
              <a:t> from sitepoint</a:t>
            </a:r>
            <a:endParaRPr lang="en-US" dirty="0" smtClean="0"/>
          </a:p>
          <a:p>
            <a:r>
              <a:rPr lang="en-US" dirty="0" smtClean="0"/>
              <a:t>what is it used for</a:t>
            </a:r>
          </a:p>
          <a:p>
            <a:r>
              <a:rPr lang="en-US" dirty="0" smtClean="0"/>
              <a:t>Websites that work great on desktop and mobile</a:t>
            </a:r>
          </a:p>
          <a:p>
            <a:r>
              <a:rPr lang="en-US" dirty="0" smtClean="0"/>
              <a:t>Used to quickly build good looking websites</a:t>
            </a:r>
          </a:p>
          <a:p>
            <a:r>
              <a:rPr lang="en-US" dirty="0" smtClean="0"/>
              <a:t>Makes it easy to build websites that work great on desktop and mobile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73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the very least know what QS is and some of the key functionality </a:t>
            </a:r>
          </a:p>
          <a:p>
            <a:r>
              <a:rPr lang="en-US" dirty="0" smtClean="0"/>
              <a:t>Show of hands who here has built either a mashup or an extension </a:t>
            </a:r>
          </a:p>
          <a:p>
            <a:r>
              <a:rPr lang="en-US" dirty="0" smtClean="0"/>
              <a:t>Maybe built a mashup, saw some funny code, didn't know what it was so deleted it and didn't use it</a:t>
            </a:r>
          </a:p>
          <a:p>
            <a:r>
              <a:rPr lang="en-US" dirty="0" smtClean="0"/>
              <a:t>Maybe you've looked at mashups but decided it's too hard to make it look nice</a:t>
            </a:r>
          </a:p>
          <a:p>
            <a:r>
              <a:rPr lang="en-US" dirty="0" smtClean="0"/>
              <a:t>Some of you may have some experience designing web pages but for those of you that don't, going to try to explain</a:t>
            </a:r>
          </a:p>
          <a:p>
            <a:r>
              <a:rPr lang="en-US" dirty="0" smtClean="0"/>
              <a:t>Goal, understand what it is, what it does, demo give you a 10000 </a:t>
            </a:r>
            <a:r>
              <a:rPr lang="en-US" dirty="0" err="1" smtClean="0"/>
              <a:t>ft</a:t>
            </a:r>
            <a:r>
              <a:rPr lang="en-US" dirty="0" smtClean="0"/>
              <a:t> view of how you do some of this so that you have an understanding of BS and can go try it on your 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might you have seen Bootstrap?</a:t>
            </a:r>
            <a:endParaRPr lang="en-US" baseline="0" dirty="0" smtClean="0"/>
          </a:p>
          <a:p>
            <a:r>
              <a:rPr lang="en-US" baseline="0" dirty="0" smtClean="0"/>
              <a:t>1.2k of 10k websites use Bootstrap in some capacity according to built</a:t>
            </a:r>
            <a:endParaRPr lang="en-US" dirty="0" smtClean="0"/>
          </a:p>
          <a:p>
            <a:r>
              <a:rPr lang="en-US" dirty="0" smtClean="0"/>
              <a:t>Button</a:t>
            </a:r>
            <a:r>
              <a:rPr lang="en-US" baseline="0" dirty="0" smtClean="0"/>
              <a:t>s - bootstrap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47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r>
              <a:rPr lang="en-US" baseline="0" dirty="0" smtClean="0"/>
              <a:t> box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01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Presentation Cov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27743" y="3352525"/>
            <a:ext cx="10911627" cy="1255728"/>
          </a:xfrm>
          <a:noFill/>
        </p:spPr>
        <p:txBody>
          <a:bodyPr wrap="square" lIns="0" tIns="0" bIns="0" anchor="b" anchorCtr="0">
            <a:spAutoFit/>
          </a:bodyPr>
          <a:lstStyle>
            <a:lvl1pPr algn="l" defTabSz="121917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1" kern="1200" spc="-67" baseline="0" dirty="0">
                <a:gradFill>
                  <a:gsLst>
                    <a:gs pos="1000">
                      <a:schemeClr val="bg1"/>
                    </a:gs>
                    <a:gs pos="99000">
                      <a:schemeClr val="bg1"/>
                    </a:gs>
                  </a:gsLst>
                  <a:lin ang="132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4915" y="4770983"/>
            <a:ext cx="7540983" cy="318100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00B7E6"/>
              </a:buClr>
              <a:buSzPct val="110000"/>
              <a:buFont typeface="Wingdings" panose="05000000000000000000" pitchFamily="2" charset="2"/>
              <a:buNone/>
              <a:defRPr lang="en-US" sz="1467" b="1" kern="1200" spc="0" baseline="0" dirty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76999"/>
          </a:xfrm>
        </p:spPr>
        <p:txBody>
          <a:bodyPr vert="horz" wrap="square" lIns="0" tIns="45720" rIns="0" bIns="45720" rtlCol="0">
            <a:spAutoFit/>
          </a:bodyPr>
          <a:lstStyle>
            <a:lvl1pPr marL="230712" indent="-230712">
              <a:buNone/>
              <a:defRPr lang="en-US" sz="1200" b="0" i="1" kern="1200" spc="107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  <a:lvl2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</a:pPr>
            <a:r>
              <a:rPr lang="en-US" smtClean="0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812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034" y="6614236"/>
            <a:ext cx="716019" cy="198127"/>
          </a:xfrm>
        </p:spPr>
        <p:txBody>
          <a:bodyPr/>
          <a:lstStyle>
            <a:lvl1pPr algn="l">
              <a:defRPr sz="12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4A32FD87-5AA9-4265-B514-7E4AB4E175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1025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8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vider 2 opt 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8600" y="2681640"/>
            <a:ext cx="10694800" cy="131330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67" b="1" kern="1200" spc="-133" baseline="0" dirty="0">
                <a:gradFill>
                  <a:gsLst>
                    <a:gs pos="24583">
                      <a:schemeClr val="bg1"/>
                    </a:gs>
                    <a:gs pos="38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440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r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3704" y="2629693"/>
            <a:ext cx="10364592" cy="4111396"/>
            <a:chOff x="1278928" y="1972270"/>
            <a:chExt cx="7773444" cy="3083547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blackWhite">
            <a:xfrm>
              <a:off x="1278928" y="4698032"/>
              <a:ext cx="7773444" cy="35778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 lIns="91425" tIns="45713" rIns="0" bIns="182880" anchor="b" anchorCtr="0">
              <a:spAutoFit/>
            </a:bodyPr>
            <a:lstStyle/>
            <a:p>
              <a:pPr algn="ctr" defTabSz="1218768" eaLnBrk="0" hangingPunct="0">
                <a:defRPr/>
              </a:pP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© 2015 Slalom, LLC. All rights reserved. The information herein is for informational purposes only and represents the current view of Slalom, LLC. as of the date of this presentation.</a:t>
              </a:r>
              <a:b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</a:b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SLALOM MAKES NO WARRANTIES, EXPRESS, IMPLIED, OR STATUTORY, AS TO THE INFORMATION IN THIS PRESENTATION.</a:t>
              </a:r>
              <a:endParaRPr lang="en-US" sz="800" dirty="0">
                <a:gradFill>
                  <a:gsLst>
                    <a:gs pos="0">
                      <a:srgbClr val="0072C8"/>
                    </a:gs>
                    <a:gs pos="100000">
                      <a:srgbClr val="0072C8"/>
                    </a:gs>
                  </a:gsLst>
                  <a:lin ang="5400000" scaled="1"/>
                </a:gradFill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6480" y="4332425"/>
              <a:ext cx="1758341" cy="315423"/>
            </a:xfrm>
            <a:prstGeom prst="rect">
              <a:avLst/>
            </a:prstGeom>
            <a:noFill/>
          </p:spPr>
          <p:txBody>
            <a:bodyPr wrap="square" lIns="45720" tIns="0" rIns="0" bIns="91440">
              <a:spAutoFit/>
            </a:bodyPr>
            <a:lstStyle/>
            <a:p>
              <a:pPr algn="ctr" defTabSz="1219120">
                <a:defRPr/>
              </a:pPr>
              <a:r>
                <a:rPr lang="en-US" sz="2133" b="1" spc="200" dirty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</a:rPr>
                <a:t>slalom.com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582" y="1972270"/>
              <a:ext cx="3374136" cy="87843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10100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09034" y="280162"/>
            <a:ext cx="11580607" cy="637034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627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BC3F82E-67DB-460E-97BA-9AF25D396644}" type="datetime1">
              <a:rPr lang="en-US" smtClean="0"/>
              <a:t>5/2/2016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614237"/>
            <a:ext cx="3860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5573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67B6AC5-A64C-49B8-891D-D6506B3B3D0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20700" y="1429512"/>
            <a:ext cx="11159067" cy="154362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71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4" r:id="rId2"/>
    <p:sldLayoutId id="2147483682" r:id="rId3"/>
    <p:sldLayoutId id="2147483688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33" b="0" kern="1200" spc="0" baseline="0">
          <a:gradFill>
            <a:gsLst>
              <a:gs pos="21239">
                <a:srgbClr val="000000"/>
              </a:gs>
              <a:gs pos="42000">
                <a:srgbClr val="000000"/>
              </a:gs>
            </a:gsLst>
            <a:lin ang="5400000" scaled="0"/>
          </a:gra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0712" indent="-230712" algn="l" defTabSz="1219170" rtl="0" eaLnBrk="1" latinLnBrk="0" hangingPunct="1">
        <a:lnSpc>
          <a:spcPct val="90000"/>
        </a:lnSpc>
        <a:spcBef>
          <a:spcPts val="1600"/>
        </a:spcBef>
        <a:buClr>
          <a:srgbClr val="0072C8"/>
        </a:buClr>
        <a:buSzPct val="110000"/>
        <a:buFont typeface="Wingdings" panose="05000000000000000000" pitchFamily="2" charset="2"/>
        <a:buChar char="§"/>
        <a:defRPr lang="en-US" sz="2133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1789" indent="-201079" algn="l" defTabSz="1219170" rtl="0" eaLnBrk="1" latinLnBrk="0" hangingPunct="1">
        <a:lnSpc>
          <a:spcPct val="90000"/>
        </a:lnSpc>
        <a:spcBef>
          <a:spcPts val="8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8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585" indent="-177796" algn="l" defTabSz="1219170" rtl="0" eaLnBrk="1" latinLnBrk="0" hangingPunct="1">
        <a:lnSpc>
          <a:spcPct val="90000"/>
        </a:lnSpc>
        <a:spcBef>
          <a:spcPts val="533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600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87380" indent="-177796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777" indent="-148163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46">
          <p15:clr>
            <a:srgbClr val="F26B43"/>
          </p15:clr>
        </p15:guide>
        <p15:guide id="4" pos="246">
          <p15:clr>
            <a:srgbClr val="F26B43"/>
          </p15:clr>
        </p15:guide>
        <p15:guide id="5" pos="5518">
          <p15:clr>
            <a:srgbClr val="F26B43"/>
          </p15:clr>
        </p15:guide>
        <p15:guide id="6" pos="5616">
          <p15:clr>
            <a:srgbClr val="F26B43"/>
          </p15:clr>
        </p15:guide>
        <p15:guide id="7" orient="horz" pos="154">
          <p15:clr>
            <a:srgbClr val="F26B43"/>
          </p15:clr>
        </p15:guide>
        <p15:guide id="8" orient="horz" pos="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://getbootstrap.com/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3.png"/><Relationship Id="rId9" Type="http://schemas.microsoft.com/office/2007/relationships/diagramDrawing" Target="../diagrams/drawin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github.com/mcgovey" TargetMode="External"/><Relationship Id="rId7" Type="http://schemas.openxmlformats.org/officeDocument/2006/relationships/hyperlink" Target="http://branch.qlik.com/#/user/56728f52d1e497241ae69e1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twitter.com/mcgovey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bootswatch.com/" TargetMode="External"/><Relationship Id="rId13" Type="http://schemas.openxmlformats.org/officeDocument/2006/relationships/hyperlink" Target="https://twitter.com/mcgovey" TargetMode="External"/><Relationship Id="rId3" Type="http://schemas.openxmlformats.org/officeDocument/2006/relationships/hyperlink" Target="https://github.com/mcgovey" TargetMode="External"/><Relationship Id="rId7" Type="http://schemas.openxmlformats.org/officeDocument/2006/relationships/hyperlink" Target="http://www.w3schools.com/bootstrap/" TargetMode="External"/><Relationship Id="rId12" Type="http://schemas.openxmlformats.org/officeDocument/2006/relationships/hyperlink" Target="Qonnections16-QS-Bootstra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heatography.com/masonjo/cheat-sheets/bootstrap/" TargetMode="External"/><Relationship Id="rId11" Type="http://schemas.openxmlformats.org/officeDocument/2006/relationships/hyperlink" Target="Namespaced-Bootstrap" TargetMode="External"/><Relationship Id="rId5" Type="http://schemas.openxmlformats.org/officeDocument/2006/relationships/hyperlink" Target="http://getbootstrap.com/" TargetMode="External"/><Relationship Id="rId10" Type="http://schemas.openxmlformats.org/officeDocument/2006/relationships/hyperlink" Target="https://github.com/stefanwalther/qliksense-extension-tutorial/tree/master/tutorial/part-07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://qliksite.io/qlik-sense/using-bootstrap-css-qliksense-visualization-extensions/" TargetMode="External"/><Relationship Id="rId1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branch.qlik.com/#/project/56728f52d1e497241ae6984f" TargetMode="External"/><Relationship Id="rId3" Type="http://schemas.openxmlformats.org/officeDocument/2006/relationships/hyperlink" Target="https://github.com/mcgovey" TargetMode="External"/><Relationship Id="rId7" Type="http://schemas.openxmlformats.org/officeDocument/2006/relationships/hyperlink" Target="http://golf.qlik.com/pga/index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ense-demo.qlik.com/demos/economist/index.html#intro" TargetMode="External"/><Relationship Id="rId5" Type="http://schemas.openxmlformats.org/officeDocument/2006/relationships/hyperlink" Target="http://golf.qlik.com/golf.html#masters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https://twitter.com/mcgovey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cgovey" TargetMode="External"/><Relationship Id="rId3" Type="http://schemas.openxmlformats.org/officeDocument/2006/relationships/image" Target="../media/image40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mcgovey" TargetMode="External"/><Relationship Id="rId5" Type="http://schemas.openxmlformats.org/officeDocument/2006/relationships/hyperlink" Target="https://git.io/vw481" TargetMode="External"/><Relationship Id="rId4" Type="http://schemas.openxmlformats.org/officeDocument/2006/relationships/image" Target="../media/image41.gif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7952"/>
            <a:ext cx="12192000" cy="813880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 bwMode="gray">
          <a:xfrm>
            <a:off x="627743" y="3352525"/>
            <a:ext cx="10911627" cy="1338828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spc="0" baseline="0">
                <a:gradFill>
                  <a:gsLst>
                    <a:gs pos="21239">
                      <a:srgbClr val="000000"/>
                    </a:gs>
                    <a:gs pos="42000">
                      <a:srgbClr val="000000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Using Bootstrap with your Qlik Sense </a:t>
            </a:r>
            <a:r>
              <a:rPr lang="en-US" dirty="0" smtClean="0">
                <a:solidFill>
                  <a:schemeClr val="bg1"/>
                </a:solidFill>
              </a:rPr>
              <a:t>Extensions and Mashups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34915" y="4770983"/>
            <a:ext cx="7540983" cy="318100"/>
          </a:xfrm>
          <a:prstGeom prst="rect">
            <a:avLst/>
          </a:prstGeom>
        </p:spPr>
        <p:txBody>
          <a:bodyPr/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2133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8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Kevin McGovern, Slalom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715811" y="5092320"/>
            <a:ext cx="7537077" cy="25853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Qonnections 2016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09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94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880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944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206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8240" y="0"/>
            <a:ext cx="14233726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480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2923877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Developed </a:t>
            </a:r>
            <a:r>
              <a:rPr lang="en-US" dirty="0"/>
              <a:t>at Twitter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Style guide for internal sites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v2 responsive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v3 mobile-first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v4 coming out </a:t>
            </a:r>
            <a:r>
              <a:rPr lang="en-US" dirty="0" smtClean="0"/>
              <a:t>soon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/>
          <a:p>
            <a:r>
              <a:rPr lang="en-US" sz="4400" dirty="0" smtClean="0"/>
              <a:t>History of Bootstrap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4118666" y="6134105"/>
            <a:ext cx="396134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8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</a:t>
            </a:r>
            <a:r>
              <a:rPr lang="en-US" sz="28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endParaRPr lang="en-US" sz="28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getbootstrap.com/apple-touch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141" y="28016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3204327876"/>
              </p:ext>
            </p:extLst>
          </p:nvPr>
        </p:nvGraphicFramePr>
        <p:xfrm>
          <a:off x="1025053" y="4443417"/>
          <a:ext cx="10544646" cy="204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80133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9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5553315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HTML</a:t>
            </a:r>
            <a:endParaRPr lang="en-US" dirty="0"/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Specifies format of web page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CSS (Cascading Style Sheet)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For HTML elements, </a:t>
            </a:r>
            <a:r>
              <a:rPr lang="en-US" dirty="0"/>
              <a:t>assign </a:t>
            </a:r>
            <a:r>
              <a:rPr lang="en-US" dirty="0" smtClean="0"/>
              <a:t>class defined </a:t>
            </a:r>
            <a:r>
              <a:rPr lang="en-US" dirty="0"/>
              <a:t>in Bootstrap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JavaScript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Prebuilt helper functions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Themes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Change standard Bootstrap styling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Bootstrap is Used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0423"/>
          <a:stretch/>
        </p:blipFill>
        <p:spPr>
          <a:xfrm>
            <a:off x="7525229" y="1423633"/>
            <a:ext cx="4458363" cy="141895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5244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5995"/>
            <a:ext cx="6240346" cy="69590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0714" y="1009592"/>
            <a:ext cx="95891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57613" y="1009592"/>
            <a:ext cx="287290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Navigation Bar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12067" y="2807758"/>
            <a:ext cx="157447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Buttons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2302" y="4715207"/>
            <a:ext cx="116352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57932" y="3600464"/>
            <a:ext cx="232448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Typography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25" y="1571930"/>
            <a:ext cx="5308094" cy="15827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651" y="1588899"/>
            <a:ext cx="3552825" cy="6286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490" y="3343289"/>
            <a:ext cx="5391150" cy="5143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752" y="5318836"/>
            <a:ext cx="57626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553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 (continued)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90" y="1621837"/>
            <a:ext cx="5068956" cy="2169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492" y="1536026"/>
            <a:ext cx="4164495" cy="23406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7043" y="1000495"/>
            <a:ext cx="551465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/>
              <a:t>Display based on screen </a:t>
            </a:r>
            <a:r>
              <a:rPr lang="en-US" sz="3200" dirty="0" smtClean="0"/>
              <a:t>size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720471" y="1009592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Carousel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2926" y="4627292"/>
            <a:ext cx="4619625" cy="1876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05" y="4500292"/>
            <a:ext cx="5648325" cy="5429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7617" y="5789342"/>
            <a:ext cx="1333500" cy="7143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82560" y="4042517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Modal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2910444" y="3915517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Alert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740012" y="5204567"/>
            <a:ext cx="1368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Tooltip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282825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5904" y="1423633"/>
            <a:ext cx="10908284" cy="4548938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Mashups</a:t>
            </a:r>
            <a:endParaRPr lang="en-US" dirty="0"/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Speed up time to build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Extensions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Add some style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have to do with Qlik Sense?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93" y="4268567"/>
            <a:ext cx="5689608" cy="1134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393" y="1423633"/>
            <a:ext cx="6025680" cy="207494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998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625"/>
          <a:stretch/>
        </p:blipFill>
        <p:spPr>
          <a:xfrm>
            <a:off x="0" y="0"/>
            <a:ext cx="12192000" cy="782943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0546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416" y="86269"/>
            <a:ext cx="8071104" cy="677173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913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12998" y="5329155"/>
            <a:ext cx="3639273" cy="53553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3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867930"/>
          </a:xfrm>
        </p:spPr>
        <p:txBody>
          <a:bodyPr/>
          <a:lstStyle/>
          <a:p>
            <a:r>
              <a:rPr lang="en-US" sz="5400" dirty="0"/>
              <a:t>Kevin McGovern</a:t>
            </a:r>
          </a:p>
        </p:txBody>
      </p:sp>
      <p:pic>
        <p:nvPicPr>
          <p:cNvPr id="2050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4" y="5291410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7379323" y="5307202"/>
            <a:ext cx="4319214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5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112998" y="6155182"/>
            <a:ext cx="3639273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Slalom Consulting</a:t>
            </a:r>
            <a:endParaRPr lang="en-US" dirty="0"/>
          </a:p>
        </p:txBody>
      </p:sp>
      <p:pic>
        <p:nvPicPr>
          <p:cNvPr id="2052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803" y="5285248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7379323" y="6202544"/>
            <a:ext cx="4319214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7"/>
              </a:rPr>
              <a:t>kmcgovern1</a:t>
            </a:r>
            <a:endParaRPr lang="en-US" dirty="0"/>
          </a:p>
        </p:txBody>
      </p:sp>
      <p:pic>
        <p:nvPicPr>
          <p:cNvPr id="8" name="Picture 4" descr="https://sp.slalom.com/ourfirm/studio/Logos/-previous-files/slalom-s-icon-logo-500x5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4" y="6119507"/>
            <a:ext cx="606882" cy="60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876" y="376880"/>
            <a:ext cx="2579661" cy="37530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435" y="1130508"/>
            <a:ext cx="8704337" cy="396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Four years using QlikView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Early adopter of Qlik Sense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Experience building mashups and extensions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Contributor to Qlik Branch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Consultant with Slalom for 1 ½ years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Industries: financial services, education, life sciences, and healthcare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03" y="6158637"/>
            <a:ext cx="579438" cy="5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791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8676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Considerations before using Bootstrap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20825" y="2222628"/>
            <a:ext cx="11150350" cy="2215991"/>
          </a:xfrm>
          <a:prstGeom prst="rect">
            <a:avLst/>
          </a:prstGeom>
          <a:solidFill>
            <a:srgbClr val="A6A6A6">
              <a:alpha val="70000"/>
            </a:srgbClr>
          </a:solidFill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 best for sites with a lot of content to load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“Our load times are already taking 5 seconds or longer”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Sites with a design framework in place (class collision)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“We already have all of this CSS code written”</a:t>
            </a:r>
          </a:p>
        </p:txBody>
      </p:sp>
    </p:spTree>
    <p:extLst>
      <p:ext uri="{BB962C8B-B14F-4D97-AF65-F5344CB8AC3E}">
        <p14:creationId xmlns:p14="http://schemas.microsoft.com/office/powerpoint/2010/main" val="20067879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2" descr="https://cdn.meme.am/instances/500x/511812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127" y="0"/>
            <a:ext cx="6867017" cy="686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7768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ky, night, hill, edge, universe, trek, trekking, outdoors, adventure, stars, night, r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05202" y="1284148"/>
            <a:ext cx="11150350" cy="2923877"/>
          </a:xfrm>
          <a:solidFill>
            <a:srgbClr val="A6A6A6">
              <a:alpha val="80000"/>
            </a:srgbClr>
          </a:solidFill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Framework </a:t>
            </a:r>
            <a:r>
              <a:rPr lang="en-US" dirty="0">
                <a:solidFill>
                  <a:schemeClr val="bg1"/>
                </a:solidFill>
              </a:rPr>
              <a:t>for building quick, clean webpages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Used throughout the web, well documented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help build quick Qlik Sense mashups and extensions 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Included with most mashup templates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Needs some work before it can be used in an </a:t>
            </a:r>
            <a:r>
              <a:rPr lang="en-US" dirty="0" smtClean="0">
                <a:solidFill>
                  <a:schemeClr val="bg1"/>
                </a:solidFill>
              </a:rPr>
              <a:t>extension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02884" y="277359"/>
            <a:ext cx="4354985" cy="729430"/>
          </a:xfrm>
          <a:noFill/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Summary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0716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0255094" y="202721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3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16" y="232898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059233"/>
              </p:ext>
            </p:extLst>
          </p:nvPr>
        </p:nvGraphicFramePr>
        <p:xfrm>
          <a:off x="438149" y="2568575"/>
          <a:ext cx="5486400" cy="37821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997920079"/>
                    </a:ext>
                  </a:extLst>
                </a:gridCol>
              </a:tblGrid>
              <a:tr h="7564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Bootstrap References</a:t>
                      </a:r>
                      <a:endParaRPr 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0653615"/>
                  </a:ext>
                </a:extLst>
              </a:tr>
              <a:tr h="756427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5"/>
                        </a:rPr>
                        <a:t>Bootstrap Download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631429"/>
                  </a:ext>
                </a:extLst>
              </a:tr>
              <a:tr h="756427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6"/>
                        </a:rPr>
                        <a:t>Cheat Sheet</a:t>
                      </a:r>
                      <a:r>
                        <a:rPr lang="en-US" sz="3200" dirty="0" smtClean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29075"/>
                  </a:ext>
                </a:extLst>
              </a:tr>
              <a:tr h="756427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7"/>
                        </a:rPr>
                        <a:t>Tutorials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588023"/>
                  </a:ext>
                </a:extLst>
              </a:tr>
              <a:tr h="756427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8"/>
                        </a:rPr>
                        <a:t>Themes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927809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077468"/>
              </p:ext>
            </p:extLst>
          </p:nvPr>
        </p:nvGraphicFramePr>
        <p:xfrm>
          <a:off x="6403240" y="2568574"/>
          <a:ext cx="5486400" cy="30067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512718450"/>
                    </a:ext>
                  </a:extLst>
                </a:gridCol>
              </a:tblGrid>
              <a:tr h="751682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Scoping Bootstrap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096411"/>
                  </a:ext>
                </a:extLst>
              </a:tr>
              <a:tr h="751682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9"/>
                        </a:rPr>
                        <a:t>Stefan Walter’s Blog Post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3322856"/>
                  </a:ext>
                </a:extLst>
              </a:tr>
              <a:tr h="751682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10"/>
                        </a:rPr>
                        <a:t>Stefan Walter’s Tutorial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93502"/>
                  </a:ext>
                </a:extLst>
              </a:tr>
              <a:tr h="751682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 smtClean="0">
                          <a:hlinkClick r:id="rId11" action="ppaction://hlinkfile"/>
                        </a:rPr>
                        <a:t>Namespaced</a:t>
                      </a:r>
                      <a:r>
                        <a:rPr lang="en-US" sz="3200" dirty="0" smtClean="0">
                          <a:hlinkClick r:id="rId11" action="ppaction://hlinkfile"/>
                        </a:rPr>
                        <a:t>-Bootstrap file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96217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588553"/>
              </p:ext>
            </p:extLst>
          </p:nvPr>
        </p:nvGraphicFramePr>
        <p:xfrm>
          <a:off x="438149" y="1122560"/>
          <a:ext cx="11451491" cy="11824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1491">
                  <a:extLst>
                    <a:ext uri="{9D8B030D-6E8A-4147-A177-3AD203B41FA5}">
                      <a16:colId xmlns:a16="http://schemas.microsoft.com/office/drawing/2014/main" val="3996789197"/>
                    </a:ext>
                  </a:extLst>
                </a:gridCol>
              </a:tblGrid>
              <a:tr h="59124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Presentation GitHub Repository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238676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12" action="ppaction://hlinkfile"/>
                        </a:rPr>
                        <a:t>Qonnections16-QS-Bootstrap</a:t>
                      </a:r>
                      <a:r>
                        <a:rPr lang="en-US" sz="3200" dirty="0" smtClean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140713"/>
                  </a:ext>
                </a:extLst>
              </a:tr>
            </a:tbl>
          </a:graphicData>
        </a:graphic>
      </p:graphicFrame>
      <p:sp>
        <p:nvSpPr>
          <p:cNvPr id="12" name="Text Placeholder 1"/>
          <p:cNvSpPr txBox="1">
            <a:spLocks/>
          </p:cNvSpPr>
          <p:nvPr/>
        </p:nvSpPr>
        <p:spPr>
          <a:xfrm>
            <a:off x="1134248" y="202721"/>
            <a:ext cx="2248792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13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28" y="180767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9396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 txBox="1">
            <a:spLocks/>
          </p:cNvSpPr>
          <p:nvPr/>
        </p:nvSpPr>
        <p:spPr>
          <a:xfrm>
            <a:off x="10255094" y="202721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3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16" y="232898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261019"/>
              </p:ext>
            </p:extLst>
          </p:nvPr>
        </p:nvGraphicFramePr>
        <p:xfrm>
          <a:off x="438149" y="1122560"/>
          <a:ext cx="11451491" cy="29562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1491">
                  <a:extLst>
                    <a:ext uri="{9D8B030D-6E8A-4147-A177-3AD203B41FA5}">
                      <a16:colId xmlns:a16="http://schemas.microsoft.com/office/drawing/2014/main" val="3996789197"/>
                    </a:ext>
                  </a:extLst>
                </a:gridCol>
              </a:tblGrid>
              <a:tr h="59124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Resources</a:t>
                      </a:r>
                      <a:r>
                        <a:rPr lang="en-US" sz="3200" baseline="0" dirty="0" smtClean="0"/>
                        <a:t> used in </a:t>
                      </a:r>
                      <a:r>
                        <a:rPr lang="en-US" sz="3200" baseline="0" smtClean="0"/>
                        <a:t>this presentation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238676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5"/>
                        </a:rPr>
                        <a:t>The Masters Mashup</a:t>
                      </a:r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140713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6"/>
                        </a:rPr>
                        <a:t>Economist Survey Mashup</a:t>
                      </a:r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755049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7"/>
                        </a:rPr>
                        <a:t>PGA Mashup</a:t>
                      </a:r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062849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8"/>
                        </a:rPr>
                        <a:t>My Tabs Extension</a:t>
                      </a:r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326177"/>
                  </a:ext>
                </a:extLst>
              </a:tr>
            </a:tbl>
          </a:graphicData>
        </a:graphic>
      </p:graphicFrame>
      <p:sp>
        <p:nvSpPr>
          <p:cNvPr id="11" name="Text Placeholder 1"/>
          <p:cNvSpPr txBox="1">
            <a:spLocks/>
          </p:cNvSpPr>
          <p:nvPr/>
        </p:nvSpPr>
        <p:spPr>
          <a:xfrm>
            <a:off x="1134248" y="202721"/>
            <a:ext cx="2248792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9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28" y="180767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8128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meme.am/instances/624889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634" y="1410385"/>
            <a:ext cx="5416591" cy="35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698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60452" y="128217"/>
            <a:ext cx="3222587" cy="721441"/>
          </a:xfrm>
          <a:prstGeom prst="roundRect">
            <a:avLst/>
          </a:pr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 anchorCtr="0"/>
          <a:lstStyle/>
          <a:p>
            <a:pPr algn="ctr"/>
            <a:endParaRPr lang="en-US" sz="1600" dirty="0" smtClean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319139" y="124854"/>
            <a:ext cx="2767584" cy="721441"/>
          </a:xfrm>
          <a:prstGeom prst="roundRect">
            <a:avLst/>
          </a:pr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 anchorCtr="0"/>
          <a:lstStyle/>
          <a:p>
            <a:pPr algn="ctr"/>
            <a:endParaRPr lang="en-US" sz="1600" dirty="0" smtClean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17545" y="4955940"/>
            <a:ext cx="11143488" cy="701731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Where can I find these slides and examples?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1117229"/>
          </a:xfrm>
        </p:spPr>
        <p:txBody>
          <a:bodyPr/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+mj-lt"/>
              </a:rPr>
              <a:t>Questions?</a:t>
            </a:r>
            <a:endParaRPr lang="en-US" sz="7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17545" y="5657671"/>
            <a:ext cx="11143488" cy="1200329"/>
          </a:xfrm>
          <a:prstGeom prst="rect">
            <a:avLst/>
          </a:prstGeom>
        </p:spPr>
        <p:txBody>
          <a:bodyPr/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2133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8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8000" dirty="0" smtClean="0">
                <a:hlinkClick r:id="rId5"/>
              </a:rPr>
              <a:t>https://</a:t>
            </a:r>
            <a:r>
              <a:rPr lang="en-US" sz="8000" dirty="0" smtClean="0">
                <a:hlinkClick r:id="rId5"/>
              </a:rPr>
              <a:t>git.io/vw481</a:t>
            </a:r>
            <a:endParaRPr lang="en-US" sz="8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134248" y="202721"/>
            <a:ext cx="2248792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6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28" y="180767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"/>
          <p:cNvSpPr txBox="1">
            <a:spLocks/>
          </p:cNvSpPr>
          <p:nvPr/>
        </p:nvSpPr>
        <p:spPr>
          <a:xfrm>
            <a:off x="10255094" y="202721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8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4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16" y="232898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4"/>
          <p:cNvSpPr txBox="1">
            <a:spLocks/>
          </p:cNvSpPr>
          <p:nvPr/>
        </p:nvSpPr>
        <p:spPr bwMode="gray">
          <a:xfrm>
            <a:off x="309034" y="278245"/>
            <a:ext cx="11580607" cy="1117229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spc="0" baseline="0">
                <a:gradFill>
                  <a:gsLst>
                    <a:gs pos="21239">
                      <a:srgbClr val="000000"/>
                    </a:gs>
                    <a:gs pos="42000">
                      <a:srgbClr val="000000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72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Questions?</a:t>
            </a:r>
            <a:endParaRPr lang="en-US" sz="7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515401" y="4953847"/>
            <a:ext cx="11143488" cy="7017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4400" dirty="0" smtClean="0">
                <a:solidFill>
                  <a:schemeClr val="tx1">
                    <a:lumMod val="50000"/>
                  </a:schemeClr>
                </a:solidFill>
              </a:rPr>
              <a:t>Where can I find these slides and examples?</a:t>
            </a:r>
            <a:endParaRPr lang="en-US" sz="4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0397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6" grpId="0" build="p"/>
      <p:bldP spid="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r.fod4.com/s=w600,pd1/o=80/http:/p.fod4.com/p/media/undefined/h78ySejRkCY7ux8QlKDX_boozetrap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1"/>
            <a:ext cx="12192000" cy="804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12346" y="6300304"/>
            <a:ext cx="177965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Funnyordie.com</a:t>
            </a:r>
          </a:p>
        </p:txBody>
      </p:sp>
    </p:spTree>
    <p:extLst>
      <p:ext uri="{BB962C8B-B14F-4D97-AF65-F5344CB8AC3E}">
        <p14:creationId xmlns:p14="http://schemas.microsoft.com/office/powerpoint/2010/main" val="33041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57" y="0"/>
            <a:ext cx="7924800" cy="688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3435" y="1130508"/>
            <a:ext cx="8704337" cy="352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Web framework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Mobile and Desktop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Build consistent projects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Takes the pain out of web development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Lots of features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All about user experience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Bootstrap</a:t>
            </a:r>
            <a:endParaRPr lang="en-US" dirty="0"/>
          </a:p>
        </p:txBody>
      </p:sp>
      <p:pic>
        <p:nvPicPr>
          <p:cNvPr id="5" name="Picture 2" descr="http://getbootstrap.com/apple-touch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456" y="28016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getbootstrap.com/assets/img/devic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290" y="4313285"/>
            <a:ext cx="6341351" cy="228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getbootstrap.com/assets/img/componen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4" y="4642762"/>
            <a:ext cx="5476315" cy="197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49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7593" y="4026156"/>
            <a:ext cx="11143488" cy="14219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“Today’s </a:t>
            </a:r>
            <a:r>
              <a:rPr lang="en-US" dirty="0"/>
              <a:t>websites should be </a:t>
            </a:r>
            <a:r>
              <a:rPr lang="en-US" dirty="0">
                <a:solidFill>
                  <a:srgbClr val="00B0F0"/>
                </a:solidFill>
              </a:rPr>
              <a:t>modern, sleek, responsive, and mobile first</a:t>
            </a:r>
            <a:r>
              <a:rPr lang="en-US" dirty="0"/>
              <a:t>. Bootstrap helps us to achieve these goals with minimum fuss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1081" y="753481"/>
            <a:ext cx="964336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600" dirty="0" smtClean="0"/>
              <a:t>“Bootstrap </a:t>
            </a:r>
            <a:r>
              <a:rPr lang="en-US" sz="3600" dirty="0"/>
              <a:t>is the most popular HTML, CSS, and JS framework for developing </a:t>
            </a:r>
            <a:r>
              <a:rPr lang="en-US" sz="3600" dirty="0">
                <a:solidFill>
                  <a:srgbClr val="00B0F0"/>
                </a:solidFill>
              </a:rPr>
              <a:t>responsive, mobile first</a:t>
            </a:r>
            <a:r>
              <a:rPr lang="en-US" sz="3600" dirty="0"/>
              <a:t> projects on the web</a:t>
            </a:r>
            <a:r>
              <a:rPr lang="en-US" sz="3600" dirty="0" smtClean="0"/>
              <a:t>.”</a:t>
            </a:r>
            <a:endParaRPr lang="en-US" sz="36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81375" y="249067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getbootstrap.com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29310" y="5448084"/>
            <a:ext cx="114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sitepoint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215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10468" cy="4134465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Familiar </a:t>
            </a:r>
            <a:r>
              <a:rPr lang="en-US" dirty="0"/>
              <a:t>with Qlik Sense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May have some experience with mashups or building websites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Goals of </a:t>
            </a:r>
            <a:r>
              <a:rPr lang="en-US" dirty="0" smtClean="0"/>
              <a:t>session</a:t>
            </a:r>
          </a:p>
          <a:p>
            <a:pPr lvl="1"/>
            <a:r>
              <a:rPr lang="en-US" dirty="0" smtClean="0"/>
              <a:t>Understand what Bootstrap is</a:t>
            </a:r>
          </a:p>
          <a:p>
            <a:pPr lvl="1"/>
            <a:r>
              <a:rPr lang="en-US" dirty="0" smtClean="0"/>
              <a:t>Recognize key components to start to think about how to use them</a:t>
            </a:r>
          </a:p>
          <a:p>
            <a:pPr lvl="1"/>
            <a:r>
              <a:rPr lang="en-US" dirty="0" smtClean="0"/>
              <a:t>Learn how to begin implementing this in a mashup</a:t>
            </a:r>
          </a:p>
          <a:p>
            <a:pPr lvl="1"/>
            <a:r>
              <a:rPr lang="en-US" dirty="0" smtClean="0"/>
              <a:t>Comprehend steps needed to use in an extension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you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749" y="1423633"/>
            <a:ext cx="33051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12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724"/>
          <a:stretch/>
        </p:blipFill>
        <p:spPr>
          <a:xfrm>
            <a:off x="0" y="0"/>
            <a:ext cx="12181720" cy="6278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075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94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462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ATemplate">
  <a:themeElements>
    <a:clrScheme name="Slalom LYF 2015">
      <a:dk1>
        <a:srgbClr val="373737"/>
      </a:dk1>
      <a:lt1>
        <a:srgbClr val="FFFFFF"/>
      </a:lt1>
      <a:dk2>
        <a:srgbClr val="525252"/>
      </a:dk2>
      <a:lt2>
        <a:srgbClr val="EFE9E5"/>
      </a:lt2>
      <a:accent1>
        <a:srgbClr val="3A5072"/>
      </a:accent1>
      <a:accent2>
        <a:srgbClr val="0072C8"/>
      </a:accent2>
      <a:accent3>
        <a:srgbClr val="F1663A"/>
      </a:accent3>
      <a:accent4>
        <a:srgbClr val="C3B841"/>
      </a:accent4>
      <a:accent5>
        <a:srgbClr val="60ACB2"/>
      </a:accent5>
      <a:accent6>
        <a:srgbClr val="BA4480"/>
      </a:accent6>
      <a:hlink>
        <a:srgbClr val="0072C8"/>
      </a:hlink>
      <a:folHlink>
        <a:srgbClr val="F1663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8"/>
        </a:solidFill>
        <a:ln>
          <a:noFill/>
        </a:ln>
      </a:spPr>
      <a:bodyPr lIns="91440" tIns="91440" rIns="91440" bIns="91440" rtlCol="0" anchor="ctr" anchorCtr="0"/>
      <a:lstStyle>
        <a:defPPr algn="ctr">
          <a:defRPr sz="1600" dirty="0" smtClean="0">
            <a:gradFill>
              <a:gsLst>
                <a:gs pos="0">
                  <a:schemeClr val="bg1"/>
                </a:gs>
                <a:gs pos="98000">
                  <a:schemeClr val="bg1"/>
                </a:gs>
              </a:gsLst>
              <a:lin ang="5400000" scaled="0"/>
            </a:gradFill>
            <a:ea typeface="Segoe UI Black" panose="020B0A02040204020203" pitchFamily="34" charset="0"/>
            <a:cs typeface="Segoe UI Black" panose="020B0A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1200"/>
          </a:spcBef>
          <a:buClr>
            <a:srgbClr val="CC0000"/>
          </a:buClr>
          <a:buSzPct val="110000"/>
          <a:defRPr sz="1600" dirty="0" smtClean="0">
            <a:gradFill>
              <a:gsLst>
                <a:gs pos="0">
                  <a:schemeClr val="tx1"/>
                </a:gs>
                <a:gs pos="98000">
                  <a:schemeClr val="tx1"/>
                </a:gs>
              </a:gsLst>
              <a:lin ang="5400000" scaled="0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ATemplate" id="{B277EB41-971D-4AEC-8933-8B25759108E0}" vid="{63F5563E-5F4F-4761-9E4A-E7220766F9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IMATemplate</Template>
  <TotalTime>31722</TotalTime>
  <Words>1054</Words>
  <Application>Microsoft Office PowerPoint</Application>
  <PresentationFormat>Widescreen</PresentationFormat>
  <Paragraphs>245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Georgia</vt:lpstr>
      <vt:lpstr>Segoe UI Black</vt:lpstr>
      <vt:lpstr>Wingdings</vt:lpstr>
      <vt:lpstr>IMATemplate</vt:lpstr>
      <vt:lpstr>PowerPoint Presentation</vt:lpstr>
      <vt:lpstr>Kevin McGovern</vt:lpstr>
      <vt:lpstr>PowerPoint Presentation</vt:lpstr>
      <vt:lpstr>PowerPoint Presentation</vt:lpstr>
      <vt:lpstr>What is Bootstrap</vt:lpstr>
      <vt:lpstr>PowerPoint Presentation</vt:lpstr>
      <vt:lpstr>Why are you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History of Bootstrap</vt:lpstr>
      <vt:lpstr>How Bootstrap is Used</vt:lpstr>
      <vt:lpstr>Common Bootstrap Elements</vt:lpstr>
      <vt:lpstr>Common Bootstrap Elements (continued)</vt:lpstr>
      <vt:lpstr>What does this have to do with Qlik Sense?</vt:lpstr>
      <vt:lpstr>PowerPoint Presentation</vt:lpstr>
      <vt:lpstr>PowerPoint Presentation</vt:lpstr>
      <vt:lpstr>Considerations before using Bootstrap</vt:lpstr>
      <vt:lpstr>PowerPoint Presentation</vt:lpstr>
      <vt:lpstr>Summary</vt:lpstr>
      <vt:lpstr>Resources</vt:lpstr>
      <vt:lpstr>PowerPoint Presentation</vt:lpstr>
      <vt:lpstr>Questions?</vt:lpstr>
    </vt:vector>
  </TitlesOfParts>
  <Company>Slalom,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Metric Insights Learning Session</dc:title>
  <dc:creator>Kevin McGovern</dc:creator>
  <cp:lastModifiedBy>Kevin McGovern</cp:lastModifiedBy>
  <cp:revision>139</cp:revision>
  <dcterms:created xsi:type="dcterms:W3CDTF">2016-03-21T12:27:04Z</dcterms:created>
  <dcterms:modified xsi:type="dcterms:W3CDTF">2016-05-03T18:14:52Z</dcterms:modified>
</cp:coreProperties>
</file>